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gh0EZdt9jGssPfMkKxz/Pl2mJv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9" name="Google Shape;10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eac6982a5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g2eac6982a5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21" name="Google Shape;21;p11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>
  <p:cSld name="Immagine con didascalia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/>
          <p:nvPr>
            <p:ph idx="2" type="pic"/>
          </p:nvPr>
        </p:nvSpPr>
        <p:spPr>
          <a:xfrm>
            <a:off x="5183188" y="1335636"/>
            <a:ext cx="6172200" cy="4841327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839788" y="2496619"/>
            <a:ext cx="3932237" cy="3680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1" name="Google Shape;91;p13"/>
          <p:cNvSpPr txBox="1"/>
          <p:nvPr>
            <p:ph type="title"/>
          </p:nvPr>
        </p:nvSpPr>
        <p:spPr>
          <a:xfrm>
            <a:off x="838200" y="1335636"/>
            <a:ext cx="3932237" cy="780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3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 rot="5400000">
            <a:off x="4153087" y="-1023750"/>
            <a:ext cx="3885826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 rot="5400000">
            <a:off x="7618686" y="2441849"/>
            <a:ext cx="484132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 rot="5400000">
            <a:off x="2284687" y="-110851"/>
            <a:ext cx="4841327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06" name="Google Shape;106;p15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contenuto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>
  <p:cSld name="Diapositiva titol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4"/>
          <p:cNvPicPr preferRelativeResize="0"/>
          <p:nvPr/>
        </p:nvPicPr>
        <p:blipFill rotWithShape="1">
          <a:blip r:embed="rId2">
            <a:alphaModFix/>
          </a:blip>
          <a:srcRect b="9003" l="0" r="0" t="0"/>
          <a:stretch/>
        </p:blipFill>
        <p:spPr>
          <a:xfrm>
            <a:off x="0" y="1310759"/>
            <a:ext cx="12202758" cy="503867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4"/>
          <p:cNvSpPr txBox="1"/>
          <p:nvPr>
            <p:ph type="ctrTitle"/>
          </p:nvPr>
        </p:nvSpPr>
        <p:spPr>
          <a:xfrm>
            <a:off x="838200" y="1335636"/>
            <a:ext cx="3795445" cy="24144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subTitle"/>
          </p:nvPr>
        </p:nvSpPr>
        <p:spPr>
          <a:xfrm>
            <a:off x="838200" y="3879437"/>
            <a:ext cx="3795445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35" name="Google Shape;35;p4"/>
          <p:cNvSpPr/>
          <p:nvPr>
            <p:ph idx="2" type="pic"/>
          </p:nvPr>
        </p:nvSpPr>
        <p:spPr>
          <a:xfrm>
            <a:off x="5188449" y="2106202"/>
            <a:ext cx="5712431" cy="3754848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4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 soggetto attuatore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/>
          <p:nvPr>
            <p:ph idx="3" type="body"/>
          </p:nvPr>
        </p:nvSpPr>
        <p:spPr>
          <a:xfrm>
            <a:off x="838200" y="5681663"/>
            <a:ext cx="3795444" cy="4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>
  <p:cSld name="Titolo e contenuto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838200" y="1335635"/>
            <a:ext cx="10515600" cy="544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838200" y="2496619"/>
            <a:ext cx="10515600" cy="36803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838200" y="1931597"/>
            <a:ext cx="10515600" cy="452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27F47"/>
              </a:buClr>
              <a:buSzPts val="2400"/>
              <a:buChar char="•"/>
              <a:defRPr b="1" sz="2400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6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>
  <p:cSld name="Intestazione sezione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0" name="Google Shape;50;p7"/>
          <p:cNvSpPr txBox="1"/>
          <p:nvPr>
            <p:ph type="ctrTitle"/>
          </p:nvPr>
        </p:nvSpPr>
        <p:spPr>
          <a:xfrm>
            <a:off x="838200" y="1335636"/>
            <a:ext cx="4925602" cy="24144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" type="subTitle"/>
          </p:nvPr>
        </p:nvSpPr>
        <p:spPr>
          <a:xfrm>
            <a:off x="838200" y="3879437"/>
            <a:ext cx="4925602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2" name="Google Shape;52;p7"/>
          <p:cNvSpPr/>
          <p:nvPr>
            <p:ph idx="2" type="pic"/>
          </p:nvPr>
        </p:nvSpPr>
        <p:spPr>
          <a:xfrm>
            <a:off x="6096000" y="1335636"/>
            <a:ext cx="5257800" cy="4525414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7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>
  <p:cSld name="Due contenuti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" type="body"/>
          </p:nvPr>
        </p:nvSpPr>
        <p:spPr>
          <a:xfrm>
            <a:off x="838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6172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1" name="Google Shape;61;p8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>
  <p:cSld name="Confronto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6" name="Google Shape;66;p9"/>
          <p:cNvSpPr txBox="1"/>
          <p:nvPr>
            <p:ph type="title"/>
          </p:nvPr>
        </p:nvSpPr>
        <p:spPr>
          <a:xfrm>
            <a:off x="838200" y="1335636"/>
            <a:ext cx="105156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" type="body"/>
          </p:nvPr>
        </p:nvSpPr>
        <p:spPr>
          <a:xfrm>
            <a:off x="838200" y="1931597"/>
            <a:ext cx="10515600" cy="452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27F47"/>
              </a:buClr>
              <a:buSzPts val="2400"/>
              <a:buChar char="•"/>
              <a:defRPr b="1" sz="2400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838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3" type="body"/>
          </p:nvPr>
        </p:nvSpPr>
        <p:spPr>
          <a:xfrm>
            <a:off x="6172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9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76" name="Google Shape;76;p10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>
  <p:cSld name="Contenuto con didascalia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5183188" y="1335636"/>
            <a:ext cx="6172200" cy="48413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9" name="Google Shape;79;p12"/>
          <p:cNvSpPr txBox="1"/>
          <p:nvPr>
            <p:ph idx="2" type="body"/>
          </p:nvPr>
        </p:nvSpPr>
        <p:spPr>
          <a:xfrm>
            <a:off x="839788" y="2496619"/>
            <a:ext cx="3932237" cy="3680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83" name="Google Shape;83;p12"/>
          <p:cNvSpPr txBox="1"/>
          <p:nvPr>
            <p:ph type="title"/>
          </p:nvPr>
        </p:nvSpPr>
        <p:spPr>
          <a:xfrm>
            <a:off x="838200" y="1335636"/>
            <a:ext cx="3932237" cy="780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/>
        </p:nvSpPr>
        <p:spPr>
          <a:xfrm>
            <a:off x="9821594" y="195173"/>
            <a:ext cx="1870075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jpg"/><Relationship Id="rId2" Type="http://schemas.openxmlformats.org/officeDocument/2006/relationships/image" Target="../media/image5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352350"/>
            <a:ext cx="12192000" cy="52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25841"/>
            <a:ext cx="121920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3"/>
          <p:cNvSpPr txBox="1"/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hyperlink" Target="https://www.unimib.it/servizi/studenti-e-laureati/bicocca-orienta/servizi-orientamento/servizio-orientamento-studenti-sos" TargetMode="External"/><Relationship Id="rId5" Type="http://schemas.openxmlformats.org/officeDocument/2006/relationships/hyperlink" Target="https://www.unimib.it/servizi/studenti-e-laureati/bicocca-orienta/percorsi-pnrr-orientamento-nella-transizione-scuola-universit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unimib.it/servizi/studenti-e-laureati/bicocca-orienta/servizi-orientamento/servizio-orientamento-studenti-sos" TargetMode="External"/><Relationship Id="rId4" Type="http://schemas.openxmlformats.org/officeDocument/2006/relationships/image" Target="../media/image4.png"/><Relationship Id="rId5" Type="http://schemas.openxmlformats.org/officeDocument/2006/relationships/hyperlink" Target="https://www.unimib.it/servizi/studenti-e-laureati/bicocca-orienta/percorsi-pnrr-orientamento-nella-transizione-scuola-universita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unimib.it/servizi/studenti-e-laureati/bicocca-orienta/servizi-orientamento/servizio-orientamento-studenti-sos" TargetMode="External"/><Relationship Id="rId4" Type="http://schemas.openxmlformats.org/officeDocument/2006/relationships/image" Target="../media/image4.png"/><Relationship Id="rId5" Type="http://schemas.openxmlformats.org/officeDocument/2006/relationships/hyperlink" Target="https://www.unimib.it/servizi/studenti-e-laureati/bicocca-orienta/percorsi-pnrr-orientamento-nella-transizione-scuola-universit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F3B9">
            <a:alpha val="58039"/>
          </a:srgbClr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>
            <p:ph idx="4294967295" type="ctrTitle"/>
          </p:nvPr>
        </p:nvSpPr>
        <p:spPr>
          <a:xfrm>
            <a:off x="893100" y="1335625"/>
            <a:ext cx="10405800" cy="82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4500"/>
              <a:buFont typeface="Arial"/>
              <a:buNone/>
            </a:pPr>
            <a:r>
              <a:rPr b="0" i="0" lang="it-IT" sz="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</a:t>
            </a:r>
            <a:r>
              <a:rPr b="0" i="0" lang="it-IT" sz="2900" u="none" cap="none" strike="noStrike">
                <a:solidFill>
                  <a:srgbClr val="C23527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i="0" lang="it-IT" sz="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iano </a:t>
            </a:r>
            <a:r>
              <a:rPr b="0" i="0" lang="it-IT" sz="2900" u="none" cap="none" strike="noStrike">
                <a:solidFill>
                  <a:srgbClr val="C23527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it-IT" sz="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azionale di </a:t>
            </a:r>
            <a:r>
              <a:rPr b="0" i="0" lang="it-IT" sz="2900" u="none" cap="none" strike="noStrike">
                <a:solidFill>
                  <a:srgbClr val="C23527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it-IT" sz="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ipresa e </a:t>
            </a:r>
            <a:r>
              <a:rPr b="0" i="0" lang="it-IT" sz="2900" u="none" cap="none" strike="noStrike">
                <a:solidFill>
                  <a:srgbClr val="C23527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it-IT" sz="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esilienza è il piano approvato nel 2021 dall'Italia per rilanciare l'economia dopo la pandemia</a:t>
            </a:r>
            <a:endParaRPr b="1" i="0" sz="6300" u="none" cap="none" strike="noStrike">
              <a:solidFill>
                <a:srgbClr val="B27F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>
            <p:ph idx="4294967295" type="subTitle"/>
          </p:nvPr>
        </p:nvSpPr>
        <p:spPr>
          <a:xfrm>
            <a:off x="969075" y="2714600"/>
            <a:ext cx="104973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it-IT" sz="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Investimento per l’orientamento attivo nella transizione scuola-università</a:t>
            </a:r>
            <a:endParaRPr b="0" i="0" sz="2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>
            <p:ph idx="4294967295" type="body"/>
          </p:nvPr>
        </p:nvSpPr>
        <p:spPr>
          <a:xfrm>
            <a:off x="1263525" y="4176575"/>
            <a:ext cx="9908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it-IT" sz="2850"/>
              <a:t>PERCORSI DI 15 ORE</a:t>
            </a:r>
            <a:r>
              <a:rPr lang="it-IT" sz="2850"/>
              <a:t> per facilitare e incoraggiare il passaggio dalla scuola secondaria superiore all’Università e per ridurre il numero di abbandoni universitari, contribuendo così all'aumento del numero dei laureati.</a:t>
            </a:r>
            <a:endParaRPr sz="2850"/>
          </a:p>
          <a:p>
            <a:pPr indent="0" lvl="0" marL="0" rtl="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50"/>
              <a:buNone/>
            </a:pPr>
            <a:r>
              <a:t/>
            </a:r>
            <a:endParaRPr sz="2850"/>
          </a:p>
        </p:txBody>
      </p:sp>
      <p:sp>
        <p:nvSpPr>
          <p:cNvPr id="114" name="Google Shape;114;p1"/>
          <p:cNvSpPr/>
          <p:nvPr/>
        </p:nvSpPr>
        <p:spPr>
          <a:xfrm>
            <a:off x="5890950" y="2162400"/>
            <a:ext cx="340200" cy="552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27F4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5925900" y="3715200"/>
            <a:ext cx="340200" cy="552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27F4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76575" y="100075"/>
            <a:ext cx="89535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"/>
          <p:cNvSpPr txBox="1"/>
          <p:nvPr/>
        </p:nvSpPr>
        <p:spPr>
          <a:xfrm>
            <a:off x="9319952" y="6418725"/>
            <a:ext cx="219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-IT" sz="18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CONTATTI 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682025" y="6426375"/>
            <a:ext cx="2447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it-IT" sz="17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SITO PNRR BICOCCA</a:t>
            </a:r>
            <a:endParaRPr b="1" i="0" sz="1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F3B9">
            <a:alpha val="58039"/>
          </a:srgbClr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"/>
          <p:cNvSpPr txBox="1"/>
          <p:nvPr/>
        </p:nvSpPr>
        <p:spPr>
          <a:xfrm>
            <a:off x="9319952" y="6418725"/>
            <a:ext cx="219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-IT" sz="18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CONTATTI 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520450" y="1684599"/>
            <a:ext cx="11242200" cy="45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Modulo/i che compongono il percorso PNRR: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sng" cap="none" strike="noStrik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it-IT" sz="1600">
                <a:latin typeface="Times New Roman"/>
                <a:ea typeface="Times New Roman"/>
                <a:cs typeface="Times New Roman"/>
                <a:sym typeface="Times New Roman"/>
              </a:rPr>
              <a:t>B.STAT.5	Analisi di dati ambientali tramite risorse open source per la data science</a:t>
            </a:r>
            <a:endParaRPr b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it-IT" sz="1600">
                <a:latin typeface="Times New Roman"/>
                <a:ea typeface="Times New Roman"/>
                <a:cs typeface="Times New Roman"/>
                <a:sym typeface="Times New Roman"/>
              </a:rPr>
              <a:t>15 ore</a:t>
            </a:r>
            <a:endParaRPr b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latin typeface="Times New Roman"/>
                <a:ea typeface="Times New Roman"/>
                <a:cs typeface="Times New Roman"/>
                <a:sym typeface="Times New Roman"/>
              </a:rPr>
              <a:t>Il corso fornisce alcune informazioni di base su un applicativo software di tipo open source per l’analisi statistica delle serie temporali e spaziali di dati ambientali. Saranno descritti i principali operatori di sintesi dei dati e strumenti per la loro rappresentazione grafica. Verrà introdotto il concetto di geolocalizzazione dell’informazione e i principali formati di dati spaziali (raster e vettoriali).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latin typeface="Times New Roman"/>
                <a:ea typeface="Times New Roman"/>
                <a:cs typeface="Times New Roman"/>
                <a:sym typeface="Times New Roman"/>
              </a:rPr>
              <a:t>Obiettivi: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lang="it-IT" sz="1500">
                <a:latin typeface="Times New Roman"/>
                <a:ea typeface="Times New Roman"/>
                <a:cs typeface="Times New Roman"/>
                <a:sym typeface="Times New Roman"/>
              </a:rPr>
              <a:t>introdurre lo studente all’uso di un software open source largamente utilizzato nella comunità scientifica e aziendale per l’analisi statistica dei dati;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lang="it-IT" sz="1500">
                <a:latin typeface="Times New Roman"/>
                <a:ea typeface="Times New Roman"/>
                <a:cs typeface="Times New Roman"/>
                <a:sym typeface="Times New Roman"/>
              </a:rPr>
              <a:t>alcune tecniche di analisi quantitativa per fenomeni ambientali;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lang="it-IT" sz="1500">
                <a:latin typeface="Times New Roman"/>
                <a:ea typeface="Times New Roman"/>
                <a:cs typeface="Times New Roman"/>
                <a:sym typeface="Times New Roman"/>
              </a:rPr>
              <a:t>tecniche di rappresentazione e gestione dell’informazione quantitativa su fenomeni ambientali e all’interpretazione dei risultati delle elaborazioni.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</p:txBody>
      </p:sp>
      <p:pic>
        <p:nvPicPr>
          <p:cNvPr id="125" name="Google Shape;125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76575" y="100075"/>
            <a:ext cx="89535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"/>
          <p:cNvSpPr txBox="1"/>
          <p:nvPr/>
        </p:nvSpPr>
        <p:spPr>
          <a:xfrm>
            <a:off x="682025" y="6426375"/>
            <a:ext cx="2447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it-IT" sz="17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SITO PNRR BICOCCA</a:t>
            </a:r>
            <a:endParaRPr b="1" i="0" sz="1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F3B9">
            <a:alpha val="58431"/>
          </a:srgbClr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ac6982a55_0_0"/>
          <p:cNvSpPr txBox="1"/>
          <p:nvPr/>
        </p:nvSpPr>
        <p:spPr>
          <a:xfrm>
            <a:off x="9319952" y="6418725"/>
            <a:ext cx="219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-IT" sz="18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CONTATTI 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2eac6982a55_0_0"/>
          <p:cNvSpPr txBox="1"/>
          <p:nvPr/>
        </p:nvSpPr>
        <p:spPr>
          <a:xfrm>
            <a:off x="587141" y="2040556"/>
            <a:ext cx="112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g2eac6982a5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76575" y="100075"/>
            <a:ext cx="89535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g2eac6982a55_0_0"/>
          <p:cNvSpPr txBox="1"/>
          <p:nvPr/>
        </p:nvSpPr>
        <p:spPr>
          <a:xfrm>
            <a:off x="682025" y="6426375"/>
            <a:ext cx="2447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it-IT" sz="17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SITO PNRR BICOCCA</a:t>
            </a:r>
            <a:endParaRPr b="1" i="0" sz="1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eac6982a55_0_0"/>
          <p:cNvSpPr txBox="1"/>
          <p:nvPr/>
        </p:nvSpPr>
        <p:spPr>
          <a:xfrm>
            <a:off x="650150" y="1404875"/>
            <a:ext cx="11039700" cy="46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it-IT" sz="2600" u="none" cap="none" strike="noStrike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rPr>
              <a:t>L’importanza di un orientamento che promuova l'equità tra i generi</a:t>
            </a:r>
            <a:endParaRPr b="1" i="0" sz="2600" u="none" cap="none" strike="noStrike">
              <a:solidFill>
                <a:srgbClr val="B27F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br>
              <a:rPr b="1" i="0" lang="it-IT" sz="2600" u="none" cap="none" strike="noStrike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it-IT" sz="1600" u="none" cap="none" strike="noStrike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rPr>
              <a:t>Le differenze di genere fin dalle prime scelte:</a:t>
            </a:r>
            <a:endParaRPr b="1" i="0" sz="1600" u="none" cap="none" strike="noStrike">
              <a:solidFill>
                <a:srgbClr val="B27F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Percezione di lavori solo per uomini e solo per donne;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Scelte scolastico-formative fatte in base alle appartenenze di genere;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Rappresentazione del contesto formativo e lavorativo derivanti dalle rappresentazioni stereotipiche di uomini e donne.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B27F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rPr>
              <a:t>Stereotipi di genere:</a:t>
            </a:r>
            <a:endParaRPr b="1" i="0" sz="1600" u="none" cap="none" strike="noStrike">
              <a:solidFill>
                <a:srgbClr val="B27F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Rendono più difficile il raggiungimento dell'uguaglianza economica tra donne e uomini - Gender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Pay Gap (divario salariale)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Hanno conseguenze importanti sul successo scolastico e sulle scelte di carriera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Impediscono di riuscire a vedersi in un lavoro solitamente associato all'altro genere, anche se questo lavoro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corrisponde completamente ai propri interessi e valori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Creano una barriera invisibile: Glass Ceiling - Sticky Floor</a:t>
            </a:r>
            <a:endParaRPr b="1" i="0" sz="1600" u="none" cap="none" strike="noStrike">
              <a:solidFill>
                <a:srgbClr val="B27F4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2022-10-26T09:11:02Z</dcterms:created>
  <dc:creator>Lanza Luisa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0x010100C9347A8725AA734EBE527B76BB04587F</vt:lpwstr>
  </property>
</Properties>
</file>